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3" r:id="rId4"/>
    <p:sldId id="270" r:id="rId5"/>
    <p:sldId id="257" r:id="rId6"/>
    <p:sldId id="278" r:id="rId7"/>
    <p:sldId id="262" r:id="rId8"/>
    <p:sldId id="264" r:id="rId9"/>
    <p:sldId id="266" r:id="rId10"/>
    <p:sldId id="279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4660"/>
  </p:normalViewPr>
  <p:slideViewPr>
    <p:cSldViewPr>
      <p:cViewPr>
        <p:scale>
          <a:sx n="89" d="100"/>
          <a:sy n="89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F83F-C8D7-4208-8594-E64BD60EC79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4B5F-9D7F-4527-B674-8D13C28B5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2;&#1075;&#1088;&#1091;&#1079;&#1082;&#1080;\28\&#1071;&#1082;&#1086;&#1074;%20&#1044;&#1091;&#1073;&#1088;&#1072;&#1074;&#1080;&#1085;%20-%20&#1055;&#1077;&#1089;&#1085;&#1103;%20&#1086;%20&#1079;&#1077;&#1084;&#1085;&#1086;&#1081;%20&#1082;&#1088;&#1072;&#1089;&#1086;&#1090;&#1077;%20(minus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Яков Дубравин - Песня о земной красоте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r="59750" b="59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C:\Users\Сергей\Downloads\картинки для фотошопа на прозрачном фоне природа_ 21 тыс изображений найдено в Яндекс.Картинках_files\16810909.png"/>
          <p:cNvPicPr>
            <a:picLocks noChangeAspect="1" noChangeArrowheads="1"/>
          </p:cNvPicPr>
          <p:nvPr/>
        </p:nvPicPr>
        <p:blipFill>
          <a:blip r:embed="rId5" cstate="print"/>
          <a:srcRect l="5113" t="2636" r="3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Сергей\Downloads\3a6fc63d1550300bd6822acfb88b05716389767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699" b="17808"/>
          <a:stretch>
            <a:fillRect/>
          </a:stretch>
        </p:blipFill>
        <p:spPr bwMode="auto">
          <a:xfrm>
            <a:off x="2339752" y="404664"/>
            <a:ext cx="3960440" cy="16901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15616" y="213285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СОХРАНИТЬ ПРИРОДУ –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ЗНАЧИТ,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СОХРАНИТЬ РОДИНУ</a:t>
            </a:r>
            <a:endParaRPr lang="ru-RU" sz="4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1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0"/>
            <a:ext cx="2212426" cy="1484784"/>
          </a:xfrm>
          <a:prstGeom prst="rect">
            <a:avLst/>
          </a:prstGeom>
          <a:noFill/>
        </p:spPr>
      </p:pic>
      <p:pic>
        <p:nvPicPr>
          <p:cNvPr id="22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639763" flipH="1">
            <a:off x="29466" y="767630"/>
            <a:ext cx="2978856" cy="1999144"/>
          </a:xfrm>
          <a:prstGeom prst="rect">
            <a:avLst/>
          </a:prstGeom>
          <a:noFill/>
        </p:spPr>
      </p:pic>
      <p:pic>
        <p:nvPicPr>
          <p:cNvPr id="12" name="Яков Дубравин - Песня о земной красоте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3001"/>
            <a:ext cx="6858002" cy="9144000"/>
          </a:xfrm>
          <a:prstGeom prst="rect">
            <a:avLst/>
          </a:prstGeom>
          <a:noFill/>
        </p:spPr>
      </p:pic>
      <p:pic>
        <p:nvPicPr>
          <p:cNvPr id="23562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56166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227687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ctr"/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Природа украшает нашу жизнь </a:t>
            </a:r>
            <a:endParaRPr lang="ru-RU" sz="2800" b="1" i="1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  <a:cs typeface="Leelawadee" pitchFamily="34" charset="-34"/>
            </a:endParaRPr>
          </a:p>
          <a:p>
            <a:pPr indent="88900" algn="ctr"/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и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даёт нам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для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жизни всё, </a:t>
            </a:r>
            <a:endParaRPr lang="ru-RU" sz="2800" b="1" i="1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  <a:cs typeface="Leelawadee" pitchFamily="34" charset="-34"/>
            </a:endParaRPr>
          </a:p>
          <a:p>
            <a:pPr indent="88900" algn="ctr"/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взамен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просит  только  одного – бережного и доброго </a:t>
            </a:r>
            <a:endParaRPr lang="ru-RU" sz="2800" b="1" i="1" dirty="0" smtClean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  <a:cs typeface="Leelawadee" pitchFamily="34" charset="-34"/>
            </a:endParaRPr>
          </a:p>
          <a:p>
            <a:pPr indent="88900" algn="ctr"/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отношения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к </a:t>
            </a:r>
            <a:r>
              <a:rPr lang="ru-RU" sz="2800" b="1" i="1" dirty="0" smtClean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  <a:cs typeface="Leelawadee" pitchFamily="34" charset="-34"/>
              </a:rPr>
              <a:t>себе</a:t>
            </a:r>
            <a:r>
              <a:rPr lang="ru-RU" sz="2800" b="1" i="1" dirty="0" smtClean="0">
                <a:solidFill>
                  <a:srgbClr val="002060"/>
                </a:solidFill>
                <a:cs typeface="Leelawadee" pitchFamily="34" charset="-34"/>
              </a:rPr>
              <a:t>.</a:t>
            </a:r>
            <a:endParaRPr lang="ru-RU" sz="2800" b="1" i="1" dirty="0">
              <a:solidFill>
                <a:srgbClr val="002060"/>
              </a:solidFill>
              <a:cs typeface="Leelawadee" pitchFamily="34" charset="-34"/>
            </a:endParaRPr>
          </a:p>
        </p:txBody>
      </p:sp>
      <p:sp>
        <p:nvSpPr>
          <p:cNvPr id="23556" name="AutoShape 4" descr="Картинки по запросу клипарт бере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клипарт бере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клипарт бере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книжной выставки подготовлена  библиографом ИБО МБУК «ЦБС» Центральной городской библиотеки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имени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Л.Н. Никоновой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Волковой Галиной Валентиновной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Сергей\Downloads\sobol.jpg"/>
          <p:cNvPicPr>
            <a:picLocks noChangeAspect="1" noChangeArrowheads="1"/>
          </p:cNvPicPr>
          <p:nvPr/>
        </p:nvPicPr>
        <p:blipFill>
          <a:blip r:embed="rId2" cstate="print"/>
          <a:srcRect l="20722" r="10207" b="3300"/>
          <a:stretch>
            <a:fillRect/>
          </a:stretch>
        </p:blipFill>
        <p:spPr bwMode="auto">
          <a:xfrm>
            <a:off x="6660232" y="3933056"/>
            <a:ext cx="2263109" cy="2112235"/>
          </a:xfrm>
          <a:prstGeom prst="rect">
            <a:avLst/>
          </a:prstGeom>
          <a:noFill/>
        </p:spPr>
      </p:pic>
      <p:pic>
        <p:nvPicPr>
          <p:cNvPr id="8" name="Picture 1" descr="C:\Users\Сергей\Downloads\картинки для фотошопа на прозрачном фоне природа_ 21 тыс изображений найдено в Яндекс.Картинках_files\16810909.png"/>
          <p:cNvPicPr>
            <a:picLocks noChangeAspect="1" noChangeArrowheads="1"/>
          </p:cNvPicPr>
          <p:nvPr/>
        </p:nvPicPr>
        <p:blipFill>
          <a:blip r:embed="rId3" cstate="print"/>
          <a:srcRect l="5113" t="2636" r="3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691680" y="3284984"/>
            <a:ext cx="4968552" cy="32012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Баргузинский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 заповедник является старейшим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  <a:ea typeface="Meiryo" pitchFamily="34" charset="-128"/>
                <a:cs typeface="Meiryo" pitchFamily="34" charset="-128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заповедником России. </a:t>
            </a:r>
          </a:p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Назван по 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Баргузинскому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 уезду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Забайкальской  области, </a:t>
            </a:r>
          </a:p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на территории которого был создан </a:t>
            </a:r>
          </a:p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29 декабря 1916 года </a:t>
            </a:r>
          </a:p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(11 января 1917 года по новому стилю) как 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Баргузинский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 соболиный заповедник</a:t>
            </a:r>
          </a:p>
          <a:p>
            <a:pPr marL="84138" marR="0" lvl="0" indent="127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Meiryo" pitchFamily="34" charset="-128"/>
                <a:cs typeface="Meiryo" pitchFamily="34" charset="-128"/>
              </a:rPr>
              <a:t> для сохранения и увеличения численности соболя.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69269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 августе 2016 года  Президент  Российской Федерации Владимир Путин подписал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указ о придании 2017 году статуса года охраны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особых природных территорий. </a:t>
            </a:r>
            <a:b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Это было сделано в честь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100-летнего юбилея </a:t>
            </a:r>
            <a:r>
              <a:rPr lang="ru-RU" sz="20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Баргузинского</a:t>
            </a: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заповедника.</a:t>
            </a:r>
            <a:endParaRPr lang="ru-RU" sz="2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Сергей\Downloads\картинки для фотошопа на прозрачном фоне природа_ 21 тыс изображений найдено в Яндекс.Картинках_files\16810909.png"/>
          <p:cNvPicPr>
            <a:picLocks noChangeAspect="1" noChangeArrowheads="1"/>
          </p:cNvPicPr>
          <p:nvPr/>
        </p:nvPicPr>
        <p:blipFill>
          <a:blip r:embed="rId2" cstate="print"/>
          <a:srcRect l="6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836712"/>
            <a:ext cx="6552728" cy="41549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«Каждый имеет право на благоприятную окружающую среду, достойную информацию о её состоянии и на возмещение ущерба, причинённого его здоровью или имуществу экологическим правонарушением». </a:t>
            </a: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 pitchFamily="34" charset="0"/>
                <a:cs typeface="Times New Roman" pitchFamily="18" charset="0"/>
              </a:rPr>
              <a:t>(Ст. 42. Конституция РФ)  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784" y="620688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Дубовик</a:t>
            </a:r>
            <a:r>
              <a:rPr lang="ru-RU" b="1" dirty="0"/>
              <a:t>, </a:t>
            </a:r>
            <a:r>
              <a:rPr lang="ru-RU" b="1" dirty="0" smtClean="0"/>
              <a:t>О.Л</a:t>
            </a:r>
            <a:r>
              <a:rPr lang="ru-RU" b="1" dirty="0"/>
              <a:t>. Экологическое право </a:t>
            </a:r>
            <a:r>
              <a:rPr lang="ru-RU" dirty="0"/>
              <a:t>: </a:t>
            </a:r>
            <a:r>
              <a:rPr lang="ru-RU" dirty="0" smtClean="0"/>
              <a:t>учеб. </a:t>
            </a:r>
            <a:r>
              <a:rPr lang="ru-RU" dirty="0"/>
              <a:t>/ </a:t>
            </a:r>
            <a:r>
              <a:rPr lang="ru-RU" dirty="0" smtClean="0"/>
              <a:t>О.Л</a:t>
            </a:r>
            <a:r>
              <a:rPr lang="ru-RU" dirty="0"/>
              <a:t>. Дубовик. – М. : Проспект, 2011. – 720 с</a:t>
            </a:r>
            <a:r>
              <a:rPr lang="ru-RU" dirty="0" smtClean="0"/>
              <a:t>.</a:t>
            </a:r>
          </a:p>
          <a:p>
            <a:pPr indent="177800"/>
            <a:r>
              <a:rPr lang="ru-RU" dirty="0" smtClean="0"/>
              <a:t> </a:t>
            </a:r>
            <a:r>
              <a:rPr lang="ru-RU" i="1" dirty="0" smtClean="0"/>
              <a:t>Издание раскрывает понятие, структуру и принципы экологического права, экологическое законодательство, конституционные основы охраны окружающей среды, понятия и виды  экологических правонарушений, и др.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212976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smtClean="0"/>
              <a:t>Игнатов</a:t>
            </a:r>
            <a:r>
              <a:rPr lang="ru-RU" b="1" dirty="0"/>
              <a:t>, </a:t>
            </a:r>
            <a:r>
              <a:rPr lang="ru-RU" b="1" dirty="0" smtClean="0"/>
              <a:t>В.Г</a:t>
            </a:r>
            <a:r>
              <a:rPr lang="ru-RU" b="1" dirty="0"/>
              <a:t>. Экологическое права </a:t>
            </a:r>
            <a:r>
              <a:rPr lang="ru-RU" dirty="0"/>
              <a:t>: </a:t>
            </a:r>
            <a:r>
              <a:rPr lang="ru-RU" dirty="0" smtClean="0"/>
              <a:t>Учеб. </a:t>
            </a:r>
            <a:r>
              <a:rPr lang="ru-RU" dirty="0"/>
              <a:t>/ </a:t>
            </a:r>
            <a:r>
              <a:rPr lang="ru-RU" dirty="0" smtClean="0"/>
              <a:t>В.Г</a:t>
            </a:r>
            <a:r>
              <a:rPr lang="ru-RU" dirty="0"/>
              <a:t>. Игнатов, </a:t>
            </a:r>
            <a:r>
              <a:rPr lang="ru-RU" dirty="0" smtClean="0"/>
              <a:t>А.В</a:t>
            </a:r>
            <a:r>
              <a:rPr lang="ru-RU" dirty="0"/>
              <a:t>. </a:t>
            </a:r>
            <a:r>
              <a:rPr lang="ru-RU" dirty="0" err="1"/>
              <a:t>Кокин</a:t>
            </a:r>
            <a:r>
              <a:rPr lang="ru-RU" dirty="0"/>
              <a:t>, </a:t>
            </a:r>
            <a:r>
              <a:rPr lang="ru-RU" dirty="0" smtClean="0"/>
              <a:t>В.Н</a:t>
            </a:r>
            <a:r>
              <a:rPr lang="ru-RU" dirty="0"/>
              <a:t>. </a:t>
            </a:r>
            <a:r>
              <a:rPr lang="ru-RU" dirty="0" err="1"/>
              <a:t>Кокин</a:t>
            </a:r>
            <a:r>
              <a:rPr lang="ru-RU" dirty="0"/>
              <a:t>. – М. : ИКЦ «</a:t>
            </a:r>
            <a:r>
              <a:rPr lang="ru-RU" dirty="0" err="1"/>
              <a:t>МарТ</a:t>
            </a:r>
            <a:r>
              <a:rPr lang="ru-RU" dirty="0"/>
              <a:t>» ; Ростов </a:t>
            </a:r>
            <a:r>
              <a:rPr lang="ru-RU" dirty="0" err="1"/>
              <a:t>н</a:t>
            </a:r>
            <a:r>
              <a:rPr lang="ru-RU" dirty="0"/>
              <a:t>/Д : изд. Центр «</a:t>
            </a:r>
            <a:r>
              <a:rPr lang="ru-RU" dirty="0" err="1"/>
              <a:t>МарТ</a:t>
            </a:r>
            <a:r>
              <a:rPr lang="ru-RU" dirty="0"/>
              <a:t>», 2005. – 464 с. </a:t>
            </a:r>
          </a:p>
          <a:p>
            <a:pPr indent="182563"/>
            <a:r>
              <a:rPr lang="ru-RU" i="1" dirty="0"/>
              <a:t>В издании рассматриваются основные понятия, категории и институты экологического права.</a:t>
            </a:r>
          </a:p>
          <a:p>
            <a:pPr indent="182563"/>
            <a:r>
              <a:rPr lang="ru-RU" i="1" dirty="0"/>
              <a:t>Общая часть: Природа, человек и право; Окружающая среда как целостная и сбалансированная </a:t>
            </a:r>
            <a:r>
              <a:rPr lang="ru-RU" i="1" dirty="0" smtClean="0"/>
              <a:t>система; т.д</a:t>
            </a:r>
            <a:r>
              <a:rPr lang="ru-RU" i="1" dirty="0"/>
              <a:t>. </a:t>
            </a:r>
          </a:p>
          <a:p>
            <a:pPr indent="182563"/>
            <a:r>
              <a:rPr lang="ru-RU" i="1" dirty="0"/>
              <a:t>Особенная часть: Правовой режим </a:t>
            </a:r>
            <a:r>
              <a:rPr lang="ru-RU" i="1" dirty="0" err="1"/>
              <a:t>недропользования</a:t>
            </a:r>
            <a:r>
              <a:rPr lang="ru-RU" i="1" dirty="0"/>
              <a:t>, </a:t>
            </a:r>
            <a:r>
              <a:rPr lang="ru-RU" i="1" dirty="0" err="1"/>
              <a:t>земемлепользования</a:t>
            </a:r>
            <a:r>
              <a:rPr lang="ru-RU" i="1" dirty="0"/>
              <a:t>, т.д. </a:t>
            </a:r>
          </a:p>
          <a:p>
            <a:pPr indent="182563"/>
            <a:r>
              <a:rPr lang="ru-RU" i="1" dirty="0"/>
              <a:t>Специальная часть: международное экологическое право</a:t>
            </a:r>
            <a:r>
              <a:rPr lang="ru-RU" dirty="0"/>
              <a:t>.</a:t>
            </a:r>
          </a:p>
        </p:txBody>
      </p:sp>
      <p:pic>
        <p:nvPicPr>
          <p:cNvPr id="4" name="Picture 3" descr="C:\Documents and Settings\Воронова Ирина\Мои документы\Мои рисунки\Изображение 2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052" t="1351" r="1521" b="2058"/>
          <a:stretch>
            <a:fillRect/>
          </a:stretch>
        </p:blipFill>
        <p:spPr bwMode="auto">
          <a:xfrm>
            <a:off x="755576" y="620688"/>
            <a:ext cx="1728190" cy="26294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Сергей\Documents\экология\Изображение 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1745798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194" name="AutoShape 2" descr="Картинки по запросу клипарт бере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клипарт бере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6" y="3429000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Константинов</a:t>
            </a:r>
            <a:r>
              <a:rPr lang="ru-RU" b="1" dirty="0"/>
              <a:t>, В. М. Охрана природы </a:t>
            </a:r>
            <a:r>
              <a:rPr lang="ru-RU" dirty="0"/>
              <a:t>: Учеб. пособие для студ. </a:t>
            </a:r>
            <a:r>
              <a:rPr lang="ru-RU" dirty="0" err="1" smtClean="0"/>
              <a:t>в</a:t>
            </a:r>
            <a:r>
              <a:rPr lang="ru-RU" dirty="0" err="1" smtClean="0"/>
              <a:t>ысш</a:t>
            </a:r>
            <a:r>
              <a:rPr lang="ru-RU" dirty="0"/>
              <a:t>. </a:t>
            </a:r>
            <a:r>
              <a:rPr lang="ru-RU" dirty="0" err="1"/>
              <a:t>пед</a:t>
            </a:r>
            <a:r>
              <a:rPr lang="ru-RU" dirty="0"/>
              <a:t>. учеб. заведений. / В. М. Константинов. – М</a:t>
            </a:r>
            <a:r>
              <a:rPr lang="ru-RU" dirty="0" smtClean="0"/>
              <a:t>. : </a:t>
            </a:r>
            <a:r>
              <a:rPr lang="ru-RU" dirty="0" smtClean="0"/>
              <a:t>Изд. </a:t>
            </a:r>
            <a:r>
              <a:rPr lang="ru-RU" dirty="0"/>
              <a:t>центр «Академия», 2000. – 240 с</a:t>
            </a:r>
            <a:r>
              <a:rPr lang="ru-RU" dirty="0" smtClean="0"/>
              <a:t>.</a:t>
            </a:r>
          </a:p>
          <a:p>
            <a:pPr indent="177800"/>
            <a:r>
              <a:rPr lang="ru-RU" i="1" dirty="0" smtClean="0"/>
              <a:t>В издании излагаются проблемы современной экологии. Характеризуются методы оптимизации взаимодействия общества и биосферы, почему возникла необходимость охранять отдельные природные объекты, какие  меры предпринимаются  по охране окружающей.</a:t>
            </a:r>
          </a:p>
        </p:txBody>
      </p:sp>
      <p:pic>
        <p:nvPicPr>
          <p:cNvPr id="7" name="Picture 1" descr="C:\Users\Сергей\Documents\экология\Изображение 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1755895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Documents and Settings\Воронова Ирина\Мои документы\Мои рисунки\Изображение 277.jpg"/>
          <p:cNvPicPr>
            <a:picLocks noChangeAspect="1" noChangeArrowheads="1"/>
          </p:cNvPicPr>
          <p:nvPr/>
        </p:nvPicPr>
        <p:blipFill>
          <a:blip r:embed="rId3" cstate="print"/>
          <a:srcRect l="2014" t="1326" r="1323" b="528"/>
          <a:stretch>
            <a:fillRect/>
          </a:stretch>
        </p:blipFill>
        <p:spPr bwMode="auto">
          <a:xfrm>
            <a:off x="683568" y="620688"/>
            <a:ext cx="1704647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27784" y="620688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smtClean="0"/>
              <a:t>Экологическое </a:t>
            </a:r>
            <a:r>
              <a:rPr lang="ru-RU" b="1" dirty="0"/>
              <a:t>право</a:t>
            </a:r>
            <a:r>
              <a:rPr lang="ru-RU" dirty="0"/>
              <a:t>: </a:t>
            </a:r>
            <a:r>
              <a:rPr lang="ru-RU" dirty="0" smtClean="0"/>
              <a:t>Учеб. </a:t>
            </a:r>
            <a:r>
              <a:rPr lang="ru-RU" dirty="0"/>
              <a:t>для вузов / Н. Д. </a:t>
            </a:r>
            <a:r>
              <a:rPr lang="ru-RU" dirty="0" err="1"/>
              <a:t>Эриашвили</a:t>
            </a:r>
            <a:r>
              <a:rPr lang="ru-RU" dirty="0"/>
              <a:t>, Ю.В. </a:t>
            </a:r>
            <a:r>
              <a:rPr lang="ru-RU" dirty="0" err="1"/>
              <a:t>Трунцевский</a:t>
            </a:r>
            <a:r>
              <a:rPr lang="ru-RU" dirty="0"/>
              <a:t>, В.В. </a:t>
            </a:r>
            <a:r>
              <a:rPr lang="ru-RU" dirty="0" err="1"/>
              <a:t>Гучков</a:t>
            </a:r>
            <a:r>
              <a:rPr lang="ru-RU" dirty="0"/>
              <a:t> и др</a:t>
            </a:r>
            <a:r>
              <a:rPr lang="ru-RU" dirty="0" smtClean="0"/>
              <a:t>.; </a:t>
            </a:r>
            <a:r>
              <a:rPr lang="ru-RU" dirty="0"/>
              <a:t>Под ред. В. В. </a:t>
            </a:r>
            <a:r>
              <a:rPr lang="ru-RU" dirty="0" err="1"/>
              <a:t>Гучкова</a:t>
            </a:r>
            <a:r>
              <a:rPr lang="ru-RU" dirty="0"/>
              <a:t>. – М. : ЮНИТИ-ДАНА, Закон и право, 2000. – 415 с</a:t>
            </a:r>
            <a:r>
              <a:rPr lang="ru-RU" dirty="0" smtClean="0"/>
              <a:t>.</a:t>
            </a:r>
            <a:endParaRPr lang="ru-RU" dirty="0"/>
          </a:p>
          <a:p>
            <a:pPr indent="182563"/>
            <a:r>
              <a:rPr lang="ru-RU" i="1" dirty="0" smtClean="0"/>
              <a:t>Учебник </a:t>
            </a:r>
            <a:r>
              <a:rPr lang="ru-RU" i="1" dirty="0"/>
              <a:t>содержит Общую, Особенную и Специальную части, в которых раскрывается механизм природопользования и охраны окружающей среды и др.</a:t>
            </a:r>
          </a:p>
        </p:txBody>
      </p:sp>
      <p:pic>
        <p:nvPicPr>
          <p:cNvPr id="11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оронова Ирина\Мои документы\Мои рисунки\Изображение 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907016" cy="2628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83768" y="476672"/>
            <a:ext cx="630019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Протасов, В.Ф.  Экология, здоровье и охрана окружающей среды в России.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Учеб. и справ. пособие / В.Ф. Протасов.– М. : Финансы и статистика, 1999. – 672 с. : ил.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«Экологию, взаимосвязь природы и общества должны знать все, так как общество вступило в противоречие с природой.</a:t>
            </a:r>
            <a:endParaRPr lang="ru-RU" i="1" dirty="0" smtClean="0">
              <a:latin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 из экологического кризиса возможен только через экологическое образование и воспитание всего населения России».</a:t>
            </a:r>
            <a:r>
              <a:rPr lang="ru-RU" i="1" dirty="0" smtClean="0">
                <a:latin typeface="Arial" pitchFamily="34" charset="0"/>
              </a:rPr>
              <a:t>     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В.Ф. Протасова «Экология, здоровье и охрана окружающей среды в России» - С. 7.).</a:t>
            </a:r>
          </a:p>
        </p:txBody>
      </p:sp>
      <p:pic>
        <p:nvPicPr>
          <p:cNvPr id="11" name="Picture 2" descr="C:\Documents and Settings\Воронова Ирина\Мои документы\Мои рисунки\Изображение 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1875002" cy="2628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55776" y="3501008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Эколого-экономические </a:t>
            </a:r>
            <a:r>
              <a:rPr lang="ru-RU" b="1" dirty="0"/>
              <a:t>проблемы России и её регионов</a:t>
            </a:r>
            <a:r>
              <a:rPr lang="ru-RU" dirty="0"/>
              <a:t>. Учеб. </a:t>
            </a:r>
            <a:r>
              <a:rPr lang="ru-RU" dirty="0" err="1"/>
              <a:t>пособ</a:t>
            </a:r>
            <a:r>
              <a:rPr lang="ru-RU" dirty="0"/>
              <a:t>. для студентов </a:t>
            </a:r>
            <a:r>
              <a:rPr lang="ru-RU" dirty="0" err="1"/>
              <a:t>экон</a:t>
            </a:r>
            <a:r>
              <a:rPr lang="ru-RU" dirty="0"/>
              <a:t>. вузов  / Под </a:t>
            </a:r>
            <a:r>
              <a:rPr lang="ru-RU" dirty="0" smtClean="0"/>
              <a:t>общ. ред</a:t>
            </a:r>
            <a:r>
              <a:rPr lang="ru-RU" dirty="0"/>
              <a:t>. проф</a:t>
            </a:r>
            <a:r>
              <a:rPr lang="ru-RU" dirty="0" smtClean="0"/>
              <a:t>., </a:t>
            </a:r>
            <a:r>
              <a:rPr lang="ru-RU" dirty="0"/>
              <a:t>д-ра геогр. Н. В. Г. Глушковой. – М. : Московский Лицей, 2003. – 304 с. </a:t>
            </a:r>
          </a:p>
          <a:p>
            <a:pPr indent="177800"/>
            <a:r>
              <a:rPr lang="ru-RU" i="1" dirty="0"/>
              <a:t>О качестве природной среды, проблемах рационального использования и охраны природных ресурсов,  о влиянии экологических факторов на здоровье населения и др.</a:t>
            </a:r>
          </a:p>
        </p:txBody>
      </p:sp>
      <p:sp>
        <p:nvSpPr>
          <p:cNvPr id="20482" name="AutoShape 2" descr="Картинки по запросу рамочки для текста с берез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Картинки по запросу клипарт 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112211"/>
            <a:ext cx="2699792" cy="1745789"/>
          </a:xfrm>
          <a:prstGeom prst="rect">
            <a:avLst/>
          </a:prstGeom>
          <a:noFill/>
        </p:spPr>
      </p:pic>
      <p:pic>
        <p:nvPicPr>
          <p:cNvPr id="5128" name="Picture 8" descr="Картинки по запросу клипарт 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112210"/>
            <a:ext cx="2699792" cy="17457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476672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Экология </a:t>
            </a:r>
            <a:r>
              <a:rPr lang="ru-RU" b="1" dirty="0"/>
              <a:t>и экономика природопользования </a:t>
            </a:r>
            <a:r>
              <a:rPr lang="ru-RU" dirty="0"/>
              <a:t>: </a:t>
            </a:r>
            <a:r>
              <a:rPr lang="ru-RU" dirty="0" smtClean="0"/>
              <a:t>Учеб. </a:t>
            </a:r>
            <a:r>
              <a:rPr lang="ru-RU" dirty="0"/>
              <a:t>для вузов / Под ред. проф. Э.В. </a:t>
            </a:r>
            <a:r>
              <a:rPr lang="ru-RU" dirty="0" err="1"/>
              <a:t>Гирусова</a:t>
            </a:r>
            <a:r>
              <a:rPr lang="ru-RU" dirty="0"/>
              <a:t>, проф. В.Н. Лопатина. – 2-е изд</a:t>
            </a:r>
            <a:r>
              <a:rPr lang="ru-RU" dirty="0" smtClean="0"/>
              <a:t>., </a:t>
            </a:r>
            <a:r>
              <a:rPr lang="ru-RU" dirty="0" err="1"/>
              <a:t>перераб</a:t>
            </a:r>
            <a:r>
              <a:rPr lang="ru-RU" dirty="0"/>
              <a:t>. и доп. – М. : </a:t>
            </a:r>
            <a:r>
              <a:rPr lang="ru-RU" dirty="0" smtClean="0"/>
              <a:t>ЮНИТИ – ДАНА</a:t>
            </a:r>
            <a:r>
              <a:rPr lang="ru-RU" dirty="0"/>
              <a:t>, Единство, </a:t>
            </a:r>
            <a:r>
              <a:rPr lang="ru-RU" dirty="0" smtClean="0"/>
              <a:t>- 2003</a:t>
            </a:r>
            <a:r>
              <a:rPr lang="ru-RU" dirty="0"/>
              <a:t>. – 519 с. </a:t>
            </a:r>
            <a:endParaRPr lang="ru-RU" dirty="0" smtClean="0"/>
          </a:p>
          <a:p>
            <a:pPr indent="177800"/>
            <a:r>
              <a:rPr lang="ru-RU" i="1" dirty="0" smtClean="0"/>
              <a:t>«Не будем, однако, слишком обольщаться нашими победами над природой. Каждая из этих побед имеет, правда, в первую очередь те последствия, на которые мы рассчитывали, но во вторую и третью очередь совсем другие, непредвиденные последствия, которые очень часто уничтожают значение первых». Ф. Энгельс. [Гл. 10. – С. 255</a:t>
            </a:r>
            <a:r>
              <a:rPr lang="en-US" i="1" dirty="0" smtClean="0"/>
              <a:t>]</a:t>
            </a:r>
            <a:r>
              <a:rPr lang="ru-RU" i="1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933056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/>
            <a:r>
              <a:rPr lang="ru-RU" b="1" dirty="0" err="1" smtClean="0"/>
              <a:t>Реймерс</a:t>
            </a:r>
            <a:r>
              <a:rPr lang="ru-RU" b="1" dirty="0"/>
              <a:t>, </a:t>
            </a:r>
            <a:r>
              <a:rPr lang="ru-RU" b="1" dirty="0" smtClean="0"/>
              <a:t>Н.Ф. Природопользование</a:t>
            </a:r>
            <a:r>
              <a:rPr lang="ru-RU" dirty="0"/>
              <a:t>: </a:t>
            </a:r>
            <a:r>
              <a:rPr lang="ru-RU" dirty="0" smtClean="0"/>
              <a:t>Слов</a:t>
            </a:r>
            <a:r>
              <a:rPr lang="ru-RU" dirty="0" smtClean="0"/>
              <a:t>. - </a:t>
            </a:r>
            <a:r>
              <a:rPr lang="ru-RU" dirty="0" smtClean="0"/>
              <a:t>справ</a:t>
            </a:r>
            <a:r>
              <a:rPr lang="ru-RU" dirty="0" smtClean="0"/>
              <a:t>. / </a:t>
            </a:r>
            <a:r>
              <a:rPr lang="ru-RU" dirty="0" smtClean="0"/>
              <a:t>Н.Ф</a:t>
            </a:r>
            <a:r>
              <a:rPr lang="ru-RU" dirty="0"/>
              <a:t>. </a:t>
            </a:r>
            <a:r>
              <a:rPr lang="ru-RU" dirty="0" err="1"/>
              <a:t>Реймерс</a:t>
            </a:r>
            <a:r>
              <a:rPr lang="ru-RU" dirty="0"/>
              <a:t>. – М.: Мысль, 1990. – 637  [2] </a:t>
            </a:r>
            <a:r>
              <a:rPr lang="en-US" dirty="0"/>
              <a:t>c</a:t>
            </a:r>
            <a:r>
              <a:rPr lang="ru-RU" dirty="0"/>
              <a:t>. : ил., табл., карт., схем., граф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1" descr="C:\Users\Сергей\Documents\экология\Изображение 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1781970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Воронова Ирина\Мои документы\Мои рисунки\Изображение 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1911324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3356992"/>
            <a:ext cx="6160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Экология</a:t>
            </a:r>
            <a:r>
              <a:rPr lang="ru-RU" b="1" dirty="0"/>
              <a:t>. Военная </a:t>
            </a:r>
            <a:r>
              <a:rPr lang="ru-RU" b="1" dirty="0" smtClean="0"/>
              <a:t>экология </a:t>
            </a:r>
            <a:r>
              <a:rPr lang="ru-RU" dirty="0" smtClean="0"/>
              <a:t>: </a:t>
            </a:r>
            <a:r>
              <a:rPr lang="ru-RU" dirty="0"/>
              <a:t>Учеб. для </a:t>
            </a:r>
            <a:r>
              <a:rPr lang="ru-RU" dirty="0" err="1"/>
              <a:t>высш</a:t>
            </a:r>
            <a:r>
              <a:rPr lang="ru-RU" dirty="0"/>
              <a:t>. учеб. заведений  Мин. обороны РФ / Под общ. ред. </a:t>
            </a:r>
            <a:r>
              <a:rPr lang="ru-RU" dirty="0" smtClean="0"/>
              <a:t>В.И</a:t>
            </a:r>
            <a:r>
              <a:rPr lang="ru-RU" dirty="0"/>
              <a:t>. Исакова – Изд. 2, </a:t>
            </a:r>
            <a:r>
              <a:rPr lang="ru-RU" dirty="0" err="1"/>
              <a:t>перераб</a:t>
            </a:r>
            <a:r>
              <a:rPr lang="ru-RU" dirty="0"/>
              <a:t>. и доп. – М. – Смоленск : ИД Камертон – </a:t>
            </a:r>
            <a:r>
              <a:rPr lang="ru-RU" dirty="0" err="1"/>
              <a:t>Маджента</a:t>
            </a:r>
            <a:r>
              <a:rPr lang="ru-RU" dirty="0"/>
              <a:t>, 2006. – 724 с</a:t>
            </a:r>
            <a:r>
              <a:rPr lang="ru-RU" dirty="0" smtClean="0"/>
              <a:t>.</a:t>
            </a:r>
            <a:endParaRPr lang="ru-RU" dirty="0"/>
          </a:p>
          <a:p>
            <a:pPr indent="177800"/>
            <a:r>
              <a:rPr lang="ru-RU" i="1" dirty="0"/>
              <a:t>В издании рассмотрены вопросы общей и социальной экологии, военной экологии, экологического права и экономики природопользования, т.д.</a:t>
            </a:r>
          </a:p>
        </p:txBody>
      </p:sp>
      <p:pic>
        <p:nvPicPr>
          <p:cNvPr id="6" name="Picture 1" descr="C:\Users\Сергей\Documents\экология\Изображение 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1787873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Documents and Settings\Воронова Ирина\Мои документы\Мои рисунки\Изображение 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1708894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5486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Лосев</a:t>
            </a:r>
            <a:r>
              <a:rPr lang="ru-RU" b="1" dirty="0"/>
              <a:t>, </a:t>
            </a:r>
            <a:r>
              <a:rPr lang="ru-RU" b="1" dirty="0" smtClean="0"/>
              <a:t>А.В</a:t>
            </a:r>
            <a:r>
              <a:rPr lang="ru-RU" b="1" dirty="0"/>
              <a:t>.  Социальная экология </a:t>
            </a:r>
            <a:r>
              <a:rPr lang="ru-RU" dirty="0"/>
              <a:t>: Учеб. </a:t>
            </a:r>
            <a:r>
              <a:rPr lang="ru-RU" dirty="0" err="1"/>
              <a:t>пособ</a:t>
            </a:r>
            <a:r>
              <a:rPr lang="ru-RU" dirty="0"/>
              <a:t>. для вузов / </a:t>
            </a:r>
            <a:r>
              <a:rPr lang="ru-RU" dirty="0" smtClean="0"/>
              <a:t>А.В</a:t>
            </a:r>
            <a:r>
              <a:rPr lang="ru-RU" dirty="0"/>
              <a:t>. Лосев, </a:t>
            </a:r>
            <a:r>
              <a:rPr lang="ru-RU" dirty="0" smtClean="0"/>
              <a:t>Г.Г</a:t>
            </a:r>
            <a:r>
              <a:rPr lang="ru-RU" dirty="0"/>
              <a:t>. </a:t>
            </a:r>
            <a:r>
              <a:rPr lang="ru-RU" dirty="0" err="1"/>
              <a:t>Провадкин</a:t>
            </a:r>
            <a:r>
              <a:rPr lang="ru-RU" dirty="0"/>
              <a:t> / / Под ред. </a:t>
            </a:r>
            <a:r>
              <a:rPr lang="ru-RU" dirty="0" smtClean="0"/>
              <a:t>В.И</a:t>
            </a:r>
            <a:r>
              <a:rPr lang="ru-RU" dirty="0"/>
              <a:t>. Жукова. – М. : </a:t>
            </a:r>
            <a:r>
              <a:rPr lang="ru-RU" dirty="0" err="1"/>
              <a:t>Гуманит</a:t>
            </a:r>
            <a:r>
              <a:rPr lang="ru-RU" dirty="0"/>
              <a:t>. Изд. Центр ВЛАДО, 1998. – 312 с.</a:t>
            </a:r>
          </a:p>
          <a:p>
            <a:pPr indent="177800"/>
            <a:r>
              <a:rPr lang="ru-RU" i="1" dirty="0" smtClean="0"/>
              <a:t>Главной </a:t>
            </a:r>
            <a:r>
              <a:rPr lang="ru-RU" i="1" dirty="0"/>
              <a:t>задачей социальной экологии является исследование отношений между человеческим сообществом и природой, прямое и побочное влияние производственной деятельности на состав и свойства окружающей среды.</a:t>
            </a:r>
          </a:p>
        </p:txBody>
      </p:sp>
      <p:pic>
        <p:nvPicPr>
          <p:cNvPr id="9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3001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Картинки по запросу клипарт 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98464"/>
            <a:ext cx="2411760" cy="15595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9792" y="3501008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Экология</a:t>
            </a:r>
            <a:r>
              <a:rPr lang="ru-RU" dirty="0"/>
              <a:t>: учеб. / </a:t>
            </a:r>
            <a:r>
              <a:rPr lang="ru-RU" dirty="0" smtClean="0"/>
              <a:t>Л.В</a:t>
            </a:r>
            <a:r>
              <a:rPr lang="ru-RU" dirty="0"/>
              <a:t>. </a:t>
            </a:r>
            <a:r>
              <a:rPr lang="ru-RU" dirty="0" err="1"/>
              <a:t>Передельский</a:t>
            </a:r>
            <a:r>
              <a:rPr lang="ru-RU" dirty="0"/>
              <a:t>, В.И. </a:t>
            </a:r>
            <a:r>
              <a:rPr lang="ru-RU" dirty="0" err="1"/>
              <a:t>Коробкин</a:t>
            </a:r>
            <a:r>
              <a:rPr lang="ru-RU" dirty="0"/>
              <a:t>, </a:t>
            </a:r>
            <a:r>
              <a:rPr lang="ru-RU" dirty="0" smtClean="0"/>
              <a:t>О.Е</a:t>
            </a:r>
            <a:r>
              <a:rPr lang="ru-RU" dirty="0"/>
              <a:t>. </a:t>
            </a:r>
            <a:r>
              <a:rPr lang="ru-RU" dirty="0" err="1" smtClean="0"/>
              <a:t>Прихоченко</a:t>
            </a:r>
            <a:r>
              <a:rPr lang="ru-RU" dirty="0" smtClean="0"/>
              <a:t>. – М. </a:t>
            </a:r>
            <a:r>
              <a:rPr lang="ru-RU" dirty="0"/>
              <a:t>: Проспект, 2008. – 512 с</a:t>
            </a:r>
            <a:r>
              <a:rPr lang="ru-RU" dirty="0" smtClean="0"/>
              <a:t>.</a:t>
            </a:r>
            <a:endParaRPr lang="ru-RU" dirty="0"/>
          </a:p>
          <a:p>
            <a:pPr indent="177800"/>
            <a:r>
              <a:rPr lang="ru-RU" i="1" dirty="0"/>
              <a:t>В учебнике изложены учения о биосфере и экологии человека, проблемы экологической защиты и охраны окружающей среды</a:t>
            </a:r>
            <a:r>
              <a:rPr lang="ru-RU" dirty="0"/>
              <a:t>.</a:t>
            </a:r>
          </a:p>
        </p:txBody>
      </p:sp>
      <p:pic>
        <p:nvPicPr>
          <p:cNvPr id="12" name="Picture 2" descr="C:\Users\Сергей\Documents\экология\Изображение 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1731539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C:\Documents and Settings\Воронова Ирина\Мои документы\Мои рисунки\Изображение 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1689111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5776" y="620688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err="1" smtClean="0"/>
              <a:t>Коробкин</a:t>
            </a:r>
            <a:r>
              <a:rPr lang="ru-RU" b="1" dirty="0"/>
              <a:t>, </a:t>
            </a:r>
            <a:r>
              <a:rPr lang="ru-RU" b="1" dirty="0" smtClean="0"/>
              <a:t>В.И</a:t>
            </a:r>
            <a:r>
              <a:rPr lang="ru-RU" b="1" dirty="0"/>
              <a:t>. Экология</a:t>
            </a:r>
            <a:r>
              <a:rPr lang="ru-RU" dirty="0"/>
              <a:t>. Учеб</a:t>
            </a:r>
            <a:r>
              <a:rPr lang="ru-RU" dirty="0" smtClean="0"/>
              <a:t>. для </a:t>
            </a:r>
            <a:r>
              <a:rPr lang="ru-RU" dirty="0"/>
              <a:t>вузов / </a:t>
            </a:r>
            <a:r>
              <a:rPr lang="ru-RU" dirty="0" smtClean="0"/>
              <a:t>В.И</a:t>
            </a:r>
            <a:r>
              <a:rPr lang="ru-RU" dirty="0"/>
              <a:t>. </a:t>
            </a:r>
            <a:r>
              <a:rPr lang="ru-RU" dirty="0" err="1"/>
              <a:t>Коробкин</a:t>
            </a:r>
            <a:r>
              <a:rPr lang="ru-RU" dirty="0"/>
              <a:t>, </a:t>
            </a:r>
            <a:r>
              <a:rPr lang="ru-RU" dirty="0" smtClean="0"/>
              <a:t>Л.В</a:t>
            </a:r>
            <a:r>
              <a:rPr lang="ru-RU" dirty="0"/>
              <a:t>. </a:t>
            </a:r>
            <a:r>
              <a:rPr lang="ru-RU" dirty="0" err="1"/>
              <a:t>Передельский</a:t>
            </a:r>
            <a:r>
              <a:rPr lang="ru-RU" dirty="0"/>
              <a:t>. Изд. 1-е. </a:t>
            </a:r>
            <a:r>
              <a:rPr lang="ru-RU" dirty="0" smtClean="0"/>
              <a:t>доп. </a:t>
            </a:r>
            <a:r>
              <a:rPr lang="ru-RU" dirty="0"/>
              <a:t>– Ростов </a:t>
            </a:r>
            <a:r>
              <a:rPr lang="ru-RU" dirty="0" err="1"/>
              <a:t>н</a:t>
            </a:r>
            <a:r>
              <a:rPr lang="ru-RU" dirty="0"/>
              <a:t>/Д : Феникс, 2006. – 608 </a:t>
            </a:r>
            <a:r>
              <a:rPr lang="ru-RU" dirty="0" smtClean="0"/>
              <a:t>с. </a:t>
            </a:r>
            <a:endParaRPr lang="ru-RU" dirty="0"/>
          </a:p>
          <a:p>
            <a:pPr indent="177800"/>
            <a:r>
              <a:rPr lang="ru-RU" i="1" dirty="0"/>
              <a:t>В учебнике рассмотрены основные положения общей экологии, учения о биосфере, экологии человека, проблемы экологической защиты и др.</a:t>
            </a:r>
          </a:p>
        </p:txBody>
      </p:sp>
      <p:pic>
        <p:nvPicPr>
          <p:cNvPr id="15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Картинки по запросу клипарт бере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05337"/>
            <a:ext cx="2555776" cy="1652663"/>
          </a:xfrm>
          <a:prstGeom prst="rect">
            <a:avLst/>
          </a:prstGeom>
          <a:noFill/>
        </p:spPr>
      </p:pic>
      <p:pic>
        <p:nvPicPr>
          <p:cNvPr id="4" name="Picture 2" descr="C:\Documents and Settings\Воронова Ирина\Мои документы\Мои рисунки\Изображение 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1682632" cy="27363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43808" y="342900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Экология </a:t>
            </a:r>
            <a:r>
              <a:rPr lang="ru-RU" b="1" dirty="0"/>
              <a:t>России</a:t>
            </a:r>
            <a:r>
              <a:rPr lang="ru-RU" dirty="0"/>
              <a:t>. Хрестоматия / Сост. В.Н. Кузнецов. – М</a:t>
            </a:r>
            <a:r>
              <a:rPr lang="ru-RU" dirty="0" smtClean="0"/>
              <a:t>., </a:t>
            </a:r>
            <a:r>
              <a:rPr lang="ru-RU" dirty="0"/>
              <a:t>1996. – 320 с</a:t>
            </a:r>
            <a:r>
              <a:rPr lang="ru-RU" dirty="0" smtClean="0"/>
              <a:t>.</a:t>
            </a:r>
            <a:endParaRPr lang="ru-RU" dirty="0"/>
          </a:p>
          <a:p>
            <a:pPr indent="177800"/>
            <a:r>
              <a:rPr lang="ru-RU" i="1" dirty="0" smtClean="0"/>
              <a:t>О том, что </a:t>
            </a:r>
            <a:r>
              <a:rPr lang="ru-RU" i="1" dirty="0"/>
              <a:t>такое  экология, биоценоз, о видах и формах загрязнения, </a:t>
            </a:r>
            <a:r>
              <a:rPr lang="ru-RU" i="1" dirty="0" smtClean="0"/>
              <a:t>т.д.</a:t>
            </a:r>
            <a:endParaRPr lang="ru-RU" i="1" dirty="0"/>
          </a:p>
        </p:txBody>
      </p:sp>
      <p:pic>
        <p:nvPicPr>
          <p:cNvPr id="7" name="Picture 3" descr="C:\Documents and Settings\Воронова Ирина\Мои документы\Мои рисунки\Изображение 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1839866" cy="262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692696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/>
              <a:t>Экология</a:t>
            </a:r>
            <a:r>
              <a:rPr lang="ru-RU" b="1" dirty="0"/>
              <a:t>. Юридический энциклопедический словарь </a:t>
            </a:r>
            <a:r>
              <a:rPr lang="ru-RU" dirty="0"/>
              <a:t>/ Под ред. проф. С.А. Боголюбова. – М. : </a:t>
            </a:r>
            <a:r>
              <a:rPr lang="ru-RU" dirty="0" smtClean="0"/>
              <a:t>Изд. НОРМА</a:t>
            </a:r>
            <a:r>
              <a:rPr lang="ru-RU" dirty="0"/>
              <a:t>, 2000. – 448 с</a:t>
            </a:r>
            <a:r>
              <a:rPr lang="ru-RU" dirty="0" smtClean="0"/>
              <a:t>.</a:t>
            </a:r>
            <a:endParaRPr lang="ru-RU" dirty="0"/>
          </a:p>
          <a:p>
            <a:pPr indent="177800"/>
            <a:r>
              <a:rPr lang="ru-RU" i="1" dirty="0"/>
              <a:t>Издание содержит систематизированный набор эколого-правовых терминов и раскрывает их содержание с научно-практической позиции.</a:t>
            </a:r>
          </a:p>
        </p:txBody>
      </p:sp>
      <p:pic>
        <p:nvPicPr>
          <p:cNvPr id="9" name="Picture 4" descr="Картинки по запросу рамочки для текст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1142999" y="-1143001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1066</Words>
  <Application>Microsoft Office PowerPoint</Application>
  <PresentationFormat>Экран (4:3)</PresentationFormat>
  <Paragraphs>52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Библиотека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Воронова Ирина</dc:creator>
  <cp:lastModifiedBy>Сергей</cp:lastModifiedBy>
  <cp:revision>49</cp:revision>
  <dcterms:created xsi:type="dcterms:W3CDTF">2016-12-28T13:14:51Z</dcterms:created>
  <dcterms:modified xsi:type="dcterms:W3CDTF">2017-01-10T17:59:53Z</dcterms:modified>
</cp:coreProperties>
</file>